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93" r:id="rId5"/>
    <p:sldId id="289" r:id="rId6"/>
    <p:sldId id="294" r:id="rId7"/>
    <p:sldId id="300" r:id="rId8"/>
    <p:sldId id="295" r:id="rId9"/>
    <p:sldId id="296" r:id="rId10"/>
    <p:sldId id="297" r:id="rId11"/>
    <p:sldId id="298" r:id="rId12"/>
    <p:sldId id="290" r:id="rId13"/>
    <p:sldId id="299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DA5"/>
    <a:srgbClr val="404040"/>
    <a:srgbClr val="415959"/>
    <a:srgbClr val="94B5C1"/>
    <a:srgbClr val="F1CDAF"/>
    <a:srgbClr val="E2EDE2"/>
    <a:srgbClr val="393E46"/>
    <a:srgbClr val="003638"/>
    <a:srgbClr val="4E4E4E"/>
    <a:srgbClr val="E6C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8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1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007-64E5-43FB-9227-C1F8A3AFEFD5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AFF71-BB03-4803-A106-FD6E2146BD4C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A93526-30CF-476A-B8A7-E93D2291983E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869818-7A4F-41E6-A032-B2D11B8976F1}"/>
              </a:ext>
            </a:extLst>
          </p:cNvPr>
          <p:cNvSpPr txBox="1"/>
          <p:nvPr/>
        </p:nvSpPr>
        <p:spPr>
          <a:xfrm>
            <a:off x="3235335" y="3106666"/>
            <a:ext cx="573272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Layout Estimation</a:t>
            </a:r>
            <a:endParaRPr lang="ko-KR" altLang="en-US" sz="3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3638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CCABAC-BDB5-4493-A750-34FC2E8807E9}"/>
              </a:ext>
            </a:extLst>
          </p:cNvPr>
          <p:cNvSpPr txBox="1"/>
          <p:nvPr/>
        </p:nvSpPr>
        <p:spPr>
          <a:xfrm>
            <a:off x="3235335" y="6387943"/>
            <a:ext cx="5732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15959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AI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15959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융합학부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15959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20180353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15959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E4511F0-E168-4150-9380-8A722DF91AFB}"/>
              </a:ext>
            </a:extLst>
          </p:cNvPr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 w="19050">
            <a:solidFill>
              <a:srgbClr val="003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27E0E69-4861-4362-BAFB-409D794995CF}"/>
              </a:ext>
            </a:extLst>
          </p:cNvPr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 w="19050">
            <a:solidFill>
              <a:srgbClr val="003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2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③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LSTM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GRU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237702" y="1219136"/>
            <a:ext cx="389041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GRU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파라미터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수가 더 적음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444409" y="905530"/>
            <a:ext cx="513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 -&gt; GRU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변경한 결과 비교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309063" y="921121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F0310FE0-BF18-4F3E-95A2-E63C7B80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935" y="659358"/>
            <a:ext cx="3427672" cy="113831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DB315E22-C7CD-4D40-A17E-51A2D2EA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211" y="2778435"/>
            <a:ext cx="4793608" cy="350651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8AD53A0-1D9C-479A-A7D6-496641E8A2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89"/>
          <a:stretch/>
        </p:blipFill>
        <p:spPr>
          <a:xfrm>
            <a:off x="550942" y="2769013"/>
            <a:ext cx="4793606" cy="3506512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E13F4FA-0D1D-4EF6-AFEE-E4379EBE8703}"/>
              </a:ext>
            </a:extLst>
          </p:cNvPr>
          <p:cNvSpPr/>
          <p:nvPr/>
        </p:nvSpPr>
        <p:spPr>
          <a:xfrm>
            <a:off x="550942" y="4624750"/>
            <a:ext cx="1423336" cy="1861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8D6B200-3475-4AD8-913B-11B781FC4083}"/>
              </a:ext>
            </a:extLst>
          </p:cNvPr>
          <p:cNvSpPr/>
          <p:nvPr/>
        </p:nvSpPr>
        <p:spPr>
          <a:xfrm>
            <a:off x="6762514" y="4576081"/>
            <a:ext cx="1423336" cy="1861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6EF295-952E-4A21-9F61-22F6A09E91C8}"/>
              </a:ext>
            </a:extLst>
          </p:cNvPr>
          <p:cNvSpPr txBox="1"/>
          <p:nvPr/>
        </p:nvSpPr>
        <p:spPr>
          <a:xfrm>
            <a:off x="1018127" y="2246068"/>
            <a:ext cx="3566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GRU : 78,420,524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69219-BB7D-4FFF-ADCE-2715243950D6}"/>
              </a:ext>
            </a:extLst>
          </p:cNvPr>
          <p:cNvSpPr txBox="1"/>
          <p:nvPr/>
        </p:nvSpPr>
        <p:spPr>
          <a:xfrm>
            <a:off x="7500748" y="2250498"/>
            <a:ext cx="3306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81,570,348</a:t>
            </a:r>
          </a:p>
        </p:txBody>
      </p:sp>
    </p:spTree>
    <p:extLst>
      <p:ext uri="{BB962C8B-B14F-4D97-AF65-F5344CB8AC3E}">
        <p14:creationId xmlns:p14="http://schemas.microsoft.com/office/powerpoint/2010/main" val="316496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③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LSTM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GRU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237702" y="1012838"/>
            <a:ext cx="1152260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성능면에서는 기존의 결과와 큰 차이를 보이지 않음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444409" y="699232"/>
            <a:ext cx="513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 -&gt; GRU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변경한 결과 비교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309063" y="714823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aphicFrame>
        <p:nvGraphicFramePr>
          <p:cNvPr id="21" name="표 4">
            <a:extLst>
              <a:ext uri="{FF2B5EF4-FFF2-40B4-BE49-F238E27FC236}">
                <a16:creationId xmlns:a16="http://schemas.microsoft.com/office/drawing/2014/main" id="{5769AED1-00B8-442E-9592-5763B93A5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309452"/>
              </p:ext>
            </p:extLst>
          </p:nvPr>
        </p:nvGraphicFramePr>
        <p:xfrm>
          <a:off x="500204" y="2014470"/>
          <a:ext cx="11114623" cy="4076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228">
                  <a:extLst>
                    <a:ext uri="{9D8B030D-6E8A-4147-A177-3AD203B41FA5}">
                      <a16:colId xmlns:a16="http://schemas.microsoft.com/office/drawing/2014/main" val="72055960"/>
                    </a:ext>
                  </a:extLst>
                </a:gridCol>
                <a:gridCol w="2381408">
                  <a:extLst>
                    <a:ext uri="{9D8B030D-6E8A-4147-A177-3AD203B41FA5}">
                      <a16:colId xmlns:a16="http://schemas.microsoft.com/office/drawing/2014/main" val="3133987539"/>
                    </a:ext>
                  </a:extLst>
                </a:gridCol>
                <a:gridCol w="2523329">
                  <a:extLst>
                    <a:ext uri="{9D8B030D-6E8A-4147-A177-3AD203B41FA5}">
                      <a16:colId xmlns:a16="http://schemas.microsoft.com/office/drawing/2014/main" val="213158223"/>
                    </a:ext>
                  </a:extLst>
                </a:gridCol>
                <a:gridCol w="2523329">
                  <a:extLst>
                    <a:ext uri="{9D8B030D-6E8A-4147-A177-3AD203B41FA5}">
                      <a16:colId xmlns:a16="http://schemas.microsoft.com/office/drawing/2014/main" val="1589884474"/>
                    </a:ext>
                  </a:extLst>
                </a:gridCol>
                <a:gridCol w="2523329">
                  <a:extLst>
                    <a:ext uri="{9D8B030D-6E8A-4147-A177-3AD203B41FA5}">
                      <a16:colId xmlns:a16="http://schemas.microsoft.com/office/drawing/2014/main" val="2405716462"/>
                    </a:ext>
                  </a:extLst>
                </a:gridCol>
              </a:tblGrid>
              <a:tr h="47683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GRU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LSTM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990485"/>
                  </a:ext>
                </a:extLst>
              </a:tr>
              <a:tr h="1074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입력 </a:t>
                      </a:r>
                      <a:endParaRPr lang="en-US" altLang="ko-KR" sz="11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이미지</a:t>
                      </a:r>
                      <a:endParaRPr lang="en-US" altLang="ko-KR" sz="11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67493"/>
                  </a:ext>
                </a:extLst>
              </a:tr>
              <a:tr h="10743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1d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Representation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05290"/>
                  </a:ext>
                </a:extLst>
              </a:tr>
              <a:tr h="1451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189904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EA2F2A8B-FC2E-46BF-BE0A-BA8081C671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178" y="3613552"/>
            <a:ext cx="1894974" cy="100670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7F7EDA-B380-4C26-A8D3-33DF5C09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570" y="4693822"/>
            <a:ext cx="1548292" cy="135512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405689D-47FE-462C-A804-640C529963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96" y="2556892"/>
            <a:ext cx="1894975" cy="94748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990F24-21D0-4D5A-958D-989563C716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25" y="3613553"/>
            <a:ext cx="1894974" cy="10067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B0C2B8E-8D34-4ACD-84E3-865728A7A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165" y="4712628"/>
            <a:ext cx="1548292" cy="131975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A5F08D6-9FC1-4549-BBE5-66C8A25FDE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177" y="2553587"/>
            <a:ext cx="1894975" cy="947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B8FB7B-76E2-43DD-B05E-927F01B31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31" y="2566998"/>
            <a:ext cx="1894974" cy="9474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0B0CF93-A231-4D37-B2DC-08AB8C18AD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54" y="3600480"/>
            <a:ext cx="1894974" cy="100670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F09E3BB-00D5-4E8B-BC01-E6C1396C3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462" y="4712628"/>
            <a:ext cx="2071152" cy="11904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D45F11-8830-47B0-81B6-B08EBD208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67" y="2553587"/>
            <a:ext cx="1894974" cy="9474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84E1F5D-8127-4304-AEBD-7A3F73C0EB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91" y="3610204"/>
            <a:ext cx="1894974" cy="100670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1FECA3A-469A-4CC2-A8BE-F8AE4370D5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2957" y="4740166"/>
            <a:ext cx="2158255" cy="120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743807" y="4114483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논문 계획</a:t>
            </a:r>
            <a:endParaRPr lang="en-US" altLang="ko-KR" sz="2400" spc="-15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</a:t>
            </a:r>
            <a:endParaRPr lang="ko-KR" altLang="en-US" sz="280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39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논문 계획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428202" y="1307275"/>
            <a:ext cx="10112798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서론 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연구의 배경 및 필요성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연구 목적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ResNet50, LSTM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기반의 </a:t>
            </a:r>
            <a:r>
              <a:rPr lang="en-US" altLang="ko-KR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기존의 </a:t>
            </a:r>
            <a:r>
              <a:rPr lang="en-US" altLang="ko-KR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 대한 설명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Parameter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수가 줄어든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Layout Estimation</a:t>
            </a:r>
          </a:p>
          <a:p>
            <a:pPr marL="857250" lvl="1" indent="-4000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 GRU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 로 바꾼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Net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구조 설명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실험 및 결과 분석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Ours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성능 비교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직접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RICOH THETA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카메라로 돌려본 결과 제시</a:t>
            </a:r>
          </a:p>
          <a:p>
            <a:pPr marL="285750" indent="-2857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요약 및 향후 계획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전체 내용 요약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연산량과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파라미터 수를 줄이기 위해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</a:t>
            </a:r>
            <a:r>
              <a:rPr lang="en-US" altLang="ko-KR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MobileNet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으로 바꿔볼 계획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데이터셋의 종류를 다르게 구성하여 훈련시켜 볼 계획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634909" y="813532"/>
            <a:ext cx="513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논문 구성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499563" y="829123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AFA1A6E-7009-4303-8652-1C58FA5A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98" y="1268431"/>
            <a:ext cx="46863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4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AFF71-BB03-4803-A106-FD6E2146BD4C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A93526-30CF-476A-B8A7-E93D2291983E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356CC-5E63-419C-AE66-FB25A29FC41C}"/>
              </a:ext>
            </a:extLst>
          </p:cNvPr>
          <p:cNvSpPr txBox="1"/>
          <p:nvPr/>
        </p:nvSpPr>
        <p:spPr>
          <a:xfrm>
            <a:off x="3235335" y="3033760"/>
            <a:ext cx="573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THANK YOU</a:t>
            </a:r>
            <a:endParaRPr lang="ko-KR" altLang="en-US" sz="360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29FB-FDC3-4D63-BB58-4AC1946C9424}"/>
              </a:ext>
            </a:extLst>
          </p:cNvPr>
          <p:cNvSpPr txBox="1"/>
          <p:nvPr/>
        </p:nvSpPr>
        <p:spPr>
          <a:xfrm>
            <a:off x="3235335" y="3680091"/>
            <a:ext cx="57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 w="9525">
                  <a:solidFill>
                    <a:srgbClr val="415959"/>
                  </a:solidFill>
                </a:ln>
                <a:solidFill>
                  <a:srgbClr val="415959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https://github.com/arittung/3D_Room_Layout_estimation</a:t>
            </a:r>
            <a:endParaRPr lang="ko-KR" altLang="en-US" sz="1400" dirty="0">
              <a:ln w="9525">
                <a:solidFill>
                  <a:srgbClr val="415959"/>
                </a:solidFill>
              </a:ln>
              <a:solidFill>
                <a:srgbClr val="415959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64C05C-703C-43A0-80EE-43118756D299}"/>
              </a:ext>
            </a:extLst>
          </p:cNvPr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7FAEDB-9B85-4B49-B6C9-AE263BCE26F7}"/>
              </a:ext>
            </a:extLst>
          </p:cNvPr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7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91641" y="555477"/>
            <a:ext cx="1401512" cy="5768411"/>
          </a:xfrm>
          <a:prstGeom prst="rect">
            <a:avLst/>
          </a:prstGeom>
          <a:noFill/>
          <a:ln w="19050"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A8DA5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896" y="3238856"/>
            <a:ext cx="1286409" cy="3503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896" y="3122990"/>
            <a:ext cx="155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E4E4E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</a:t>
            </a:r>
            <a:r>
              <a:rPr lang="en-US" altLang="ko-KR" sz="28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A8DA5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</a:t>
            </a:r>
            <a:r>
              <a:rPr lang="en-US" altLang="ko-KR" sz="28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E4E4E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EX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64838" y="1168829"/>
            <a:ext cx="3276247" cy="555694"/>
            <a:chOff x="4175933" y="994823"/>
            <a:chExt cx="3276247" cy="555694"/>
          </a:xfrm>
        </p:grpSpPr>
        <p:sp>
          <p:nvSpPr>
            <p:cNvPr id="16" name="직사각형 15"/>
            <p:cNvSpPr/>
            <p:nvPr/>
          </p:nvSpPr>
          <p:spPr>
            <a:xfrm>
              <a:off x="4175933" y="9948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7564" y="1027297"/>
              <a:ext cx="5517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4906" y="1077623"/>
              <a:ext cx="25572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HorizonNet</a:t>
              </a:r>
              <a:r>
                <a:rPr lang="en-US" altLang="ko-KR" sz="20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 </a:t>
              </a:r>
              <a:r>
                <a:rPr lang="ko-KR" altLang="en-US" sz="20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소개</a:t>
              </a:r>
              <a:endParaRPr lang="en-US" altLang="ko-KR" sz="20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64838" y="2604078"/>
            <a:ext cx="4116731" cy="547173"/>
            <a:chOff x="4175933" y="2701023"/>
            <a:chExt cx="4116731" cy="547173"/>
          </a:xfrm>
        </p:grpSpPr>
        <p:sp>
          <p:nvSpPr>
            <p:cNvPr id="17" name="직사각형 16"/>
            <p:cNvSpPr/>
            <p:nvPr/>
          </p:nvSpPr>
          <p:spPr>
            <a:xfrm>
              <a:off x="4175933" y="27010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7564" y="2724976"/>
              <a:ext cx="5517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89479" y="2774455"/>
              <a:ext cx="3403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HorizonNet</a:t>
              </a:r>
              <a:r>
                <a:rPr lang="ko-KR" altLang="en-US" sz="20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 변경과 결과 비교</a:t>
              </a:r>
              <a:endParaRPr lang="en-US" altLang="ko-KR" sz="20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64838" y="4912542"/>
            <a:ext cx="3196348" cy="549482"/>
            <a:chOff x="4175933" y="3638944"/>
            <a:chExt cx="3196348" cy="549482"/>
          </a:xfrm>
        </p:grpSpPr>
        <p:sp>
          <p:nvSpPr>
            <p:cNvPr id="18" name="직사각형 17"/>
            <p:cNvSpPr/>
            <p:nvPr/>
          </p:nvSpPr>
          <p:spPr>
            <a:xfrm>
              <a:off x="4175933" y="363894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7564" y="3665206"/>
              <a:ext cx="5517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4906" y="3708932"/>
              <a:ext cx="247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논문 계획</a:t>
              </a:r>
              <a:endParaRPr lang="en-US" altLang="ko-KR" sz="20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B3A28E2-728C-453A-96F8-1E24FBE9303F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F6EC48-9220-4270-8A58-B9E6E881C831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B22646-27E3-48E3-B33A-912F9D9C725C}"/>
              </a:ext>
            </a:extLst>
          </p:cNvPr>
          <p:cNvGrpSpPr/>
          <p:nvPr/>
        </p:nvGrpSpPr>
        <p:grpSpPr>
          <a:xfrm>
            <a:off x="2888917" y="3142655"/>
            <a:ext cx="1061165" cy="554479"/>
            <a:chOff x="1059465" y="0"/>
            <a:chExt cx="1061165" cy="55447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420442A-33DA-4AE1-B66A-F16CE7D6D4FA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B6AC3AC-D8A0-4095-BC68-78F140B87288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17375C3-0A68-4BE6-8FDB-078BFDF701A0}"/>
                </a:ext>
              </a:extLst>
            </p:cNvPr>
            <p:cNvSpPr/>
            <p:nvPr/>
          </p:nvSpPr>
          <p:spPr>
            <a:xfrm>
              <a:off x="1907187" y="0"/>
              <a:ext cx="213443" cy="55447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8F28557-BC59-4012-B158-7B0BA9064F2D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4A53CF-2869-4492-811F-A1BAEB809429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9052D8E-0975-4DDD-B734-8AB785F018E5}"/>
              </a:ext>
            </a:extLst>
          </p:cNvPr>
          <p:cNvSpPr txBox="1"/>
          <p:nvPr/>
        </p:nvSpPr>
        <p:spPr>
          <a:xfrm>
            <a:off x="6368789" y="3218642"/>
            <a:ext cx="3007414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적용 방법 변경</a:t>
            </a:r>
            <a:endParaRPr lang="en-US" altLang="ko-KR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전처리에 좌우 반전 도입</a:t>
            </a:r>
            <a:endParaRPr lang="en-US" altLang="ko-KR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GRU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</a:t>
            </a:r>
            <a:endParaRPr lang="en-US" altLang="ko-KR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743807" y="4114483"/>
            <a:ext cx="26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2400" spc="-15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2400" spc="-15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소개</a:t>
            </a:r>
            <a:endParaRPr lang="en-US" altLang="ko-KR" sz="2400" spc="-15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</a:t>
            </a:r>
            <a:endParaRPr lang="ko-KR" altLang="en-US" sz="280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77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소개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D125A-D136-42F5-A920-C60BFFE615A0}"/>
              </a:ext>
            </a:extLst>
          </p:cNvPr>
          <p:cNvSpPr txBox="1"/>
          <p:nvPr/>
        </p:nvSpPr>
        <p:spPr>
          <a:xfrm>
            <a:off x="550593" y="1020659"/>
            <a:ext cx="216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en-US" altLang="ko-KR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D34F-E192-43EA-B79B-F9DFF41B4769}"/>
              </a:ext>
            </a:extLst>
          </p:cNvPr>
          <p:cNvSpPr txBox="1"/>
          <p:nvPr/>
        </p:nvSpPr>
        <p:spPr>
          <a:xfrm>
            <a:off x="481326" y="1440583"/>
            <a:ext cx="1100707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가정을 이용하여 일반적인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RGB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카메라로 촬영된 파노라마 사진 한 장으로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복원한다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D8F380-CEA1-4D52-B4A1-E893141E610B}"/>
              </a:ext>
            </a:extLst>
          </p:cNvPr>
          <p:cNvGrpSpPr/>
          <p:nvPr/>
        </p:nvGrpSpPr>
        <p:grpSpPr>
          <a:xfrm>
            <a:off x="415246" y="1082550"/>
            <a:ext cx="66079" cy="277000"/>
            <a:chOff x="9626529" y="1740831"/>
            <a:chExt cx="259151" cy="94873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52ED49-EC3D-4F81-8719-A9110E68BAF4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E1406EE-5FCB-4642-88D4-A73A584729E6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C9FC81-782A-46FA-8F2C-AA472986D7A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B42911-E7B8-48BE-8C58-B96EC234B0D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B1157B-1F12-4EC3-96B2-0E7E9FF2835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5D3425-00FF-46F1-9B0E-CBF42C1035F3}"/>
              </a:ext>
            </a:extLst>
          </p:cNvPr>
          <p:cNvSpPr txBox="1"/>
          <p:nvPr/>
        </p:nvSpPr>
        <p:spPr>
          <a:xfrm>
            <a:off x="550592" y="2471518"/>
            <a:ext cx="372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방법</a:t>
            </a:r>
            <a:endParaRPr lang="en-US" altLang="ko-KR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FE89D2-6A1A-43DC-B0A7-3CE6B6F0C418}"/>
              </a:ext>
            </a:extLst>
          </p:cNvPr>
          <p:cNvGrpSpPr/>
          <p:nvPr/>
        </p:nvGrpSpPr>
        <p:grpSpPr>
          <a:xfrm>
            <a:off x="415246" y="2533409"/>
            <a:ext cx="66079" cy="277000"/>
            <a:chOff x="9626529" y="1740831"/>
            <a:chExt cx="259151" cy="9487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F3C262-468B-4C4E-A3BE-D65E9A890B21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49FB972-AFFE-49CE-9ECC-2D0C464FA502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7D86D1-0C83-49BE-9DD7-DFF1C41041A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191CFB-58C7-4EAE-8D81-3A2AD4A2F799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9BD086-E598-4D90-ABDA-C7F93EBD8EFF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12F0303-FB58-4A14-83DA-FD4FA056DFF1}"/>
              </a:ext>
            </a:extLst>
          </p:cNvPr>
          <p:cNvSpPr txBox="1"/>
          <p:nvPr/>
        </p:nvSpPr>
        <p:spPr>
          <a:xfrm>
            <a:off x="448285" y="3019196"/>
            <a:ext cx="6501292" cy="270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sz="140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입력으로 받은 파노라마 사진을 수직 보정하여 소실점과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edge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찾는다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특징 추출</a:t>
            </a:r>
            <a:endParaRPr lang="en-US" altLang="ko-KR" sz="140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이용하여 훈련된 모델로 사진의 특징을 추출하여 천장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바닥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 경계가 표시된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1D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레이아웃을 도출한다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b="1" dirty="0">
                <a:ln w="12700">
                  <a:solidFill>
                    <a:srgbClr val="393E46">
                      <a:alpha val="5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Post-processing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가정으로 바닥과 천장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벽면을 복구한다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6427C2-3692-46EC-ACA7-025B9BA5F0B4}"/>
              </a:ext>
            </a:extLst>
          </p:cNvPr>
          <p:cNvSpPr txBox="1"/>
          <p:nvPr/>
        </p:nvSpPr>
        <p:spPr>
          <a:xfrm>
            <a:off x="-1921" y="6486481"/>
            <a:ext cx="80154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영상에 나타나는 평면들은 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차원상에서 서로 직교하는 평면들 로만 이루어져 있다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pic>
        <p:nvPicPr>
          <p:cNvPr id="64" name="Picture 4">
            <a:extLst>
              <a:ext uri="{FF2B5EF4-FFF2-40B4-BE49-F238E27FC236}">
                <a16:creationId xmlns:a16="http://schemas.microsoft.com/office/drawing/2014/main" id="{27718761-2F84-4369-8836-63673BBED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577" y="3488797"/>
            <a:ext cx="4986406" cy="28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1674D09-B84F-43BF-97BC-5C517F4B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91" y="1872289"/>
            <a:ext cx="4276417" cy="15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743807" y="4114482"/>
            <a:ext cx="323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err="1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2000" spc="-15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2000" spc="-15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 w="19050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</a:t>
            </a:r>
            <a:endParaRPr lang="ko-KR" altLang="en-US" sz="2800" dirty="0">
              <a:ln w="19050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92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①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 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적용 방법 변경</a:t>
            </a:r>
            <a:endParaRPr lang="en-US" altLang="ko-KR" sz="1600" b="1" dirty="0">
              <a:ln w="12700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332775" y="1054850"/>
            <a:ext cx="1152260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torchvision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에서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다운로드 받아 적용시키는 것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➞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직접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resnet50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구현</a:t>
            </a: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Resnet101, resnet34, resnext50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등의 다른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net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들과 비교했을 때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이 가장 성능이 좋았기에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을 직접 구현해도 무방하다 봄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486124" y="705396"/>
            <a:ext cx="353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 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적용 방법 변경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350777" y="720987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A2E1C9EF-FA67-4084-9229-4260707DE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72" y="2761827"/>
            <a:ext cx="3030308" cy="391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17BF5B-3F16-4266-BD1A-42B4FCD7D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08" y="3170023"/>
            <a:ext cx="3534799" cy="3360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EFA258-B028-4656-B1BE-E5E38B735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209" y="2113544"/>
            <a:ext cx="3534799" cy="90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09FB69-4CBA-48F3-963E-87D7C0BE2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312" y="2113544"/>
            <a:ext cx="3433763" cy="60039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74E1FDF-29A4-4F96-80D4-5B2ACE1219E1}"/>
              </a:ext>
            </a:extLst>
          </p:cNvPr>
          <p:cNvSpPr/>
          <p:nvPr/>
        </p:nvSpPr>
        <p:spPr>
          <a:xfrm>
            <a:off x="4876800" y="4021617"/>
            <a:ext cx="1783079" cy="613945"/>
          </a:xfrm>
          <a:prstGeom prst="rightArrow">
            <a:avLst>
              <a:gd name="adj1" fmla="val 50000"/>
              <a:gd name="adj2" fmla="val 66135"/>
            </a:avLst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2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①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 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적용 방법 변경</a:t>
            </a:r>
            <a:endParaRPr lang="en-US" altLang="ko-KR" sz="1600" b="1" dirty="0">
              <a:ln w="12700"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F98F62D-EB0C-46D1-9A0B-C4BDFBE40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50"/>
          <a:stretch/>
        </p:blipFill>
        <p:spPr>
          <a:xfrm>
            <a:off x="5550892" y="4819519"/>
            <a:ext cx="6519188" cy="139902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2DC2CCD9-D340-4034-B626-5BA5A9757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14"/>
          <a:stretch/>
        </p:blipFill>
        <p:spPr>
          <a:xfrm>
            <a:off x="136102" y="4759955"/>
            <a:ext cx="5281645" cy="151814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55C9C5-C307-42B4-AA20-CDE732217BDD}"/>
              </a:ext>
            </a:extLst>
          </p:cNvPr>
          <p:cNvSpPr txBox="1"/>
          <p:nvPr/>
        </p:nvSpPr>
        <p:spPr>
          <a:xfrm>
            <a:off x="258023" y="1353486"/>
            <a:ext cx="863190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Model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훈련 시 시간 측정 코드를 도입해본 결과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,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 직접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resnet50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을 구현한 것이 더 적은 훈련 시간이 걸림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데이터셋과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epoch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수를 늘리면 그 차이는 더 커질 것이라 예상됨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변경 시 성능은 차이를 보이지 않음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3FC07D-D3E9-4BE1-8D0B-49D995F597B4}"/>
              </a:ext>
            </a:extLst>
          </p:cNvPr>
          <p:cNvSpPr txBox="1"/>
          <p:nvPr/>
        </p:nvSpPr>
        <p:spPr>
          <a:xfrm>
            <a:off x="1080270" y="4299753"/>
            <a:ext cx="3566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약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1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시간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18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분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1F41D2-0D38-4C6E-8E54-43FF99A3F83C}"/>
              </a:ext>
            </a:extLst>
          </p:cNvPr>
          <p:cNvSpPr txBox="1"/>
          <p:nvPr/>
        </p:nvSpPr>
        <p:spPr>
          <a:xfrm>
            <a:off x="7279139" y="4299753"/>
            <a:ext cx="33065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직접 구현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약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시간 </a:t>
            </a:r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13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분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732FF22-2144-45A7-9051-E34DC288DD06}"/>
              </a:ext>
            </a:extLst>
          </p:cNvPr>
          <p:cNvSpPr txBox="1"/>
          <p:nvPr/>
        </p:nvSpPr>
        <p:spPr>
          <a:xfrm>
            <a:off x="411371" y="1064236"/>
            <a:ext cx="353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결과 비교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8E1B4E1-0353-4257-8069-C7FC0987C589}"/>
              </a:ext>
            </a:extLst>
          </p:cNvPr>
          <p:cNvGrpSpPr/>
          <p:nvPr/>
        </p:nvGrpSpPr>
        <p:grpSpPr>
          <a:xfrm>
            <a:off x="276024" y="1079827"/>
            <a:ext cx="66079" cy="277000"/>
            <a:chOff x="9626529" y="1740831"/>
            <a:chExt cx="259151" cy="94873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4DF26CC-EC92-4982-B344-22E58F0C33C4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7CF6405-DF49-458A-9FDE-078FA090A1E4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317EF6B8-4199-4D9A-A38C-7A4C99B8EBEB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A4084DE-0604-4F55-89D0-6D2E22D616E5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781EB45C-4A04-4385-8C71-A98EEA08DBB5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8B37292-5750-41F6-AE4D-FF2793D7D1DC}"/>
              </a:ext>
            </a:extLst>
          </p:cNvPr>
          <p:cNvSpPr txBox="1"/>
          <p:nvPr/>
        </p:nvSpPr>
        <p:spPr>
          <a:xfrm>
            <a:off x="4113252" y="3161727"/>
            <a:ext cx="2875280" cy="784830"/>
          </a:xfrm>
          <a:prstGeom prst="rect">
            <a:avLst/>
          </a:prstGeom>
          <a:noFill/>
          <a:ln w="25400">
            <a:solidFill>
              <a:srgbClr val="7A8DA5"/>
            </a:solidFill>
            <a:prstDash val="solid"/>
          </a:ln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endParaRPr lang="en-US" altLang="ko-KR" sz="700" dirty="0">
              <a:ln w="9525">
                <a:solidFill>
                  <a:srgbClr val="393E46">
                    <a:alpha val="6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train :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80,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valid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20,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test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20</a:t>
            </a:r>
          </a:p>
          <a:p>
            <a:pPr marL="0" lvl="1">
              <a:lnSpc>
                <a:spcPct val="150000"/>
              </a:lnSpc>
            </a:pP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resnet50,</a:t>
            </a:r>
            <a:r>
              <a:rPr lang="ko-KR" altLang="en-US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200" dirty="0">
                <a:ln w="9525">
                  <a:solidFill>
                    <a:srgbClr val="393E46">
                      <a:alpha val="6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epoch300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0077BAA-01A5-45A5-969C-1ACE28D9D337}"/>
              </a:ext>
            </a:extLst>
          </p:cNvPr>
          <p:cNvSpPr txBox="1"/>
          <p:nvPr/>
        </p:nvSpPr>
        <p:spPr>
          <a:xfrm>
            <a:off x="4285972" y="3011293"/>
            <a:ext cx="2529840" cy="276999"/>
          </a:xfrm>
          <a:prstGeom prst="rect">
            <a:avLst/>
          </a:prstGeom>
          <a:solidFill>
            <a:srgbClr val="7A8DA5"/>
          </a:solidFill>
        </p:spPr>
        <p:txBody>
          <a:bodyPr wrap="square" anchor="ctr">
            <a:spAutoFit/>
          </a:bodyPr>
          <a:lstStyle/>
          <a:p>
            <a:pPr marL="0" lvl="1" algn="ctr"/>
            <a:r>
              <a:rPr lang="ko-KR" altLang="en-US" sz="1200" dirty="0">
                <a:ln w="9525">
                  <a:solidFill>
                    <a:schemeClr val="bg1">
                      <a:alpha val="6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데이터 셋 구성과 훈련방법</a:t>
            </a:r>
            <a:endParaRPr lang="en-US" altLang="ko-KR" sz="1200" dirty="0">
              <a:ln w="9525">
                <a:solidFill>
                  <a:schemeClr val="bg1">
                    <a:alpha val="60000"/>
                  </a:schemeClr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65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② 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전처리에 좌우 반전 도입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237702" y="1012838"/>
            <a:ext cx="1152260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RICOH THETA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카메라로 찍은 이미지를 적용해본 결과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좌우 반전을 해야 올바른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3d layout estimation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 도출된다는 것을 발견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preprocess.py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 사진 좌우 반전하는 코드를 도입하여 </a:t>
            </a:r>
            <a:r>
              <a:rPr lang="ko-KR" altLang="en-US" sz="12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결과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좌우 반전되도록 함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--rev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라는 새로운 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arguments 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생성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444409" y="699232"/>
            <a:ext cx="513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RICOH THETA 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카메라로 찍은 사진으로 결과 도출 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309063" y="714823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324AE55-BBB8-4122-A37F-8FE530E5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3" y="3079485"/>
            <a:ext cx="4553077" cy="3500155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B82C38C-8C57-4FF9-880E-F5848DA4E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606429"/>
            <a:ext cx="4553077" cy="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4D127432-8049-4FC9-ADF5-8270789F6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794" y="2033727"/>
            <a:ext cx="7882286" cy="253916"/>
          </a:xfrm>
          <a:prstGeom prst="rect">
            <a:avLst/>
          </a:prstGeom>
          <a:solidFill>
            <a:srgbClr val="FBFC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python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preprocess.py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img_glob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mydataset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test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/*.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jpg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output_dir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mydataset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test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preprocessed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 --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rev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1.0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graphicFrame>
        <p:nvGraphicFramePr>
          <p:cNvPr id="30" name="표 8">
            <a:extLst>
              <a:ext uri="{FF2B5EF4-FFF2-40B4-BE49-F238E27FC236}">
                <a16:creationId xmlns:a16="http://schemas.microsoft.com/office/drawing/2014/main" id="{1D5B20AE-6181-4633-8213-AB872D4C4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02624"/>
              </p:ext>
            </p:extLst>
          </p:nvPr>
        </p:nvGraphicFramePr>
        <p:xfrm>
          <a:off x="5047525" y="2606428"/>
          <a:ext cx="6835412" cy="3985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4522">
                  <a:extLst>
                    <a:ext uri="{9D8B030D-6E8A-4147-A177-3AD203B41FA5}">
                      <a16:colId xmlns:a16="http://schemas.microsoft.com/office/drawing/2014/main" val="3629449645"/>
                    </a:ext>
                  </a:extLst>
                </a:gridCol>
                <a:gridCol w="3085445">
                  <a:extLst>
                    <a:ext uri="{9D8B030D-6E8A-4147-A177-3AD203B41FA5}">
                      <a16:colId xmlns:a16="http://schemas.microsoft.com/office/drawing/2014/main" val="4036598191"/>
                    </a:ext>
                  </a:extLst>
                </a:gridCol>
                <a:gridCol w="3085445">
                  <a:extLst>
                    <a:ext uri="{9D8B030D-6E8A-4147-A177-3AD203B41FA5}">
                      <a16:colId xmlns:a16="http://schemas.microsoft.com/office/drawing/2014/main" val="548208973"/>
                    </a:ext>
                  </a:extLst>
                </a:gridCol>
              </a:tblGrid>
              <a:tr h="35628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기존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좌우반전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092203"/>
                  </a:ext>
                </a:extLst>
              </a:tr>
              <a:tr h="1206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입력</a:t>
                      </a:r>
                      <a:endParaRPr lang="en-US" altLang="ko-KR" sz="1200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6303"/>
                  </a:ext>
                </a:extLst>
              </a:tr>
              <a:tr h="1206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전처리</a:t>
                      </a:r>
                      <a:r>
                        <a:rPr lang="ko-KR" altLang="en-US" sz="12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endParaRPr lang="en-US" altLang="ko-KR" sz="1200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019565"/>
                  </a:ext>
                </a:extLst>
              </a:tr>
              <a:tr h="12067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n w="12700">
                            <a:solidFill>
                              <a:srgbClr val="393E46">
                                <a:alpha val="6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최종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 w="12700">
                          <a:solidFill>
                            <a:srgbClr val="393E46">
                              <a:alpha val="6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784085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B15AE443-C9DA-425D-9016-F078B46C3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97" y="3047540"/>
            <a:ext cx="2135223" cy="106761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CA8E531-ED38-47C8-AA60-0C8E8B3E04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97" y="4250792"/>
            <a:ext cx="2135223" cy="10676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E577269-4887-44A5-840F-7A43B87B7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61"/>
          <a:stretch/>
        </p:blipFill>
        <p:spPr>
          <a:xfrm>
            <a:off x="6461760" y="5443971"/>
            <a:ext cx="1659557" cy="107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56F8CF9-F955-47A0-8634-1C32665E3C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09" y="4250792"/>
            <a:ext cx="2135224" cy="106761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6022449-6085-4062-9276-5E0EADFFD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5552" y="5427674"/>
            <a:ext cx="1787768" cy="109388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422AE0-E990-4CEB-970E-89D7A5806B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09" y="3047245"/>
            <a:ext cx="2135223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66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-1" y="9657"/>
            <a:ext cx="800888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변경과 결과 비교 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- 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</a:rPr>
              <a:t> ③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LSTM 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GRU</a:t>
            </a:r>
            <a:r>
              <a:rPr lang="ko-KR" altLang="en-US" sz="1600" b="1" dirty="0">
                <a:ln w="12700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01DF60-9D3F-4C59-BDCD-1B5D98709643}"/>
              </a:ext>
            </a:extLst>
          </p:cNvPr>
          <p:cNvSpPr txBox="1"/>
          <p:nvPr/>
        </p:nvSpPr>
        <p:spPr>
          <a:xfrm>
            <a:off x="237702" y="1012838"/>
            <a:ext cx="11522607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기존의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보다 단순한 구조를 가지는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GRU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구조로 네트워크를 바꾸어 훈련 시킴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forget gate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와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input gate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GRU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에서는 하나의 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＂update gate＂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합침</a:t>
            </a:r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 update gate</a:t>
            </a:r>
            <a:r>
              <a:rPr lang="ko-KR" altLang="en-US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의 계산 한 번으로 </a:t>
            </a:r>
            <a:r>
              <a:rPr lang="en-US" altLang="ko-KR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LSTM</a:t>
            </a:r>
            <a:r>
              <a:rPr lang="ko-KR" altLang="en-US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의 </a:t>
            </a:r>
            <a:r>
              <a:rPr lang="en-US" altLang="ko-KR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forget gate + input gate</a:t>
            </a:r>
            <a:r>
              <a:rPr lang="ko-KR" altLang="en-US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의 역할을 대신할 수 있다</a:t>
            </a:r>
            <a:r>
              <a:rPr lang="en-US" altLang="ko-KR" sz="1200" b="0" i="0" dirty="0">
                <a:ln>
                  <a:solidFill>
                    <a:schemeClr val="tx1">
                      <a:alpha val="30000"/>
                    </a:schemeClr>
                  </a:solidFill>
                </a:ln>
                <a:effectLst/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51616-1111-4AF4-A9EC-961E9D9FF578}"/>
              </a:ext>
            </a:extLst>
          </p:cNvPr>
          <p:cNvSpPr txBox="1"/>
          <p:nvPr/>
        </p:nvSpPr>
        <p:spPr>
          <a:xfrm>
            <a:off x="444409" y="699232"/>
            <a:ext cx="5139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LSTM -&gt; GRU</a:t>
            </a:r>
            <a:r>
              <a:rPr lang="ko-KR" altLang="en-US" sz="1600" dirty="0">
                <a:ln w="12700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로 변경</a:t>
            </a:r>
            <a:endParaRPr lang="en-US" altLang="ko-KR" sz="1600" dirty="0">
              <a:ln w="12700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4463CF-D033-4F00-9AE7-CECFED3E338A}"/>
              </a:ext>
            </a:extLst>
          </p:cNvPr>
          <p:cNvGrpSpPr/>
          <p:nvPr/>
        </p:nvGrpSpPr>
        <p:grpSpPr>
          <a:xfrm>
            <a:off x="309063" y="714823"/>
            <a:ext cx="66079" cy="277000"/>
            <a:chOff x="9626529" y="1740831"/>
            <a:chExt cx="259151" cy="94873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A507810-F278-40F7-A0FF-F9801161E2EB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54C64CF-7CFC-4ACB-89ED-5DDFB47C850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AB5DE05-D0C9-4CDE-B199-DDA6C9666C8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1920A7-864E-4B1C-A3CA-BC0AED642D13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D325CA4-DE43-4754-8B57-19D4A0EE399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E205967-F3D7-4BB6-807C-C00027D1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7" y="2407797"/>
            <a:ext cx="5038974" cy="4020691"/>
          </a:xfrm>
          <a:prstGeom prst="rect">
            <a:avLst/>
          </a:prstGeom>
        </p:spPr>
      </p:pic>
      <p:graphicFrame>
        <p:nvGraphicFramePr>
          <p:cNvPr id="19" name="표 8">
            <a:extLst>
              <a:ext uri="{FF2B5EF4-FFF2-40B4-BE49-F238E27FC236}">
                <a16:creationId xmlns:a16="http://schemas.microsoft.com/office/drawing/2014/main" id="{0E148726-2C9A-4BF6-90F1-EDC786D3F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085256"/>
              </p:ext>
            </p:extLst>
          </p:nvPr>
        </p:nvGraphicFramePr>
        <p:xfrm>
          <a:off x="6880193" y="2500767"/>
          <a:ext cx="4394447" cy="3787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768">
                  <a:extLst>
                    <a:ext uri="{9D8B030D-6E8A-4147-A177-3AD203B41FA5}">
                      <a16:colId xmlns:a16="http://schemas.microsoft.com/office/drawing/2014/main" val="1856152155"/>
                    </a:ext>
                  </a:extLst>
                </a:gridCol>
                <a:gridCol w="3506679">
                  <a:extLst>
                    <a:ext uri="{9D8B030D-6E8A-4147-A177-3AD203B41FA5}">
                      <a16:colId xmlns:a16="http://schemas.microsoft.com/office/drawing/2014/main" val="1563479082"/>
                    </a:ext>
                  </a:extLst>
                </a:gridCol>
              </a:tblGrid>
              <a:tr h="1893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LSTM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192053"/>
                  </a:ext>
                </a:extLst>
              </a:tr>
              <a:tr h="1893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n>
                            <a:solidFill>
                              <a:schemeClr val="tx1">
                                <a:alpha val="60000"/>
                              </a:scheme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GRU</a:t>
                      </a:r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tx1">
                              <a:alpha val="60000"/>
                            </a:scheme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12290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6A89D42E-E402-4161-93C4-BA88D7F82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06" y="2613519"/>
            <a:ext cx="2429452" cy="16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8B2168-F374-480C-B139-49C49AF4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093" y="4492870"/>
            <a:ext cx="1997478" cy="17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43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606</Words>
  <Application>Microsoft Office PowerPoint</Application>
  <PresentationFormat>와이드스크린</PresentationFormat>
  <Paragraphs>98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Mapo금빛나루</vt:lpstr>
      <vt:lpstr>맑은 고딕</vt:lpstr>
      <vt:lpstr>서울한강체 M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57</cp:revision>
  <dcterms:created xsi:type="dcterms:W3CDTF">2017-10-09T08:17:41Z</dcterms:created>
  <dcterms:modified xsi:type="dcterms:W3CDTF">2021-10-27T02:36:03Z</dcterms:modified>
</cp:coreProperties>
</file>